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1"/>
  </p:notesMasterIdLst>
  <p:handoutMasterIdLst>
    <p:handoutMasterId r:id="rId22"/>
  </p:handoutMasterIdLst>
  <p:sldIdLst>
    <p:sldId id="362" r:id="rId2"/>
    <p:sldId id="421" r:id="rId3"/>
    <p:sldId id="367" r:id="rId4"/>
    <p:sldId id="368" r:id="rId5"/>
    <p:sldId id="370" r:id="rId6"/>
    <p:sldId id="374" r:id="rId7"/>
    <p:sldId id="422" r:id="rId8"/>
    <p:sldId id="398" r:id="rId9"/>
    <p:sldId id="407" r:id="rId10"/>
    <p:sldId id="408" r:id="rId11"/>
    <p:sldId id="412" r:id="rId12"/>
    <p:sldId id="414" r:id="rId13"/>
    <p:sldId id="415" r:id="rId14"/>
    <p:sldId id="416" r:id="rId15"/>
    <p:sldId id="417" r:id="rId16"/>
    <p:sldId id="418" r:id="rId17"/>
    <p:sldId id="419" r:id="rId18"/>
    <p:sldId id="420" r:id="rId19"/>
    <p:sldId id="423" r:id="rId20"/>
  </p:sldIdLst>
  <p:sldSz cx="9144000" cy="6858000" type="screen4x3"/>
  <p:notesSz cx="6858000" cy="9144000"/>
  <p:defaultTextStyle>
    <a:defPPr>
      <a:defRPr lang="es-CO"/>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2787" autoAdjust="0"/>
    <p:restoredTop sz="91000" autoAdjust="0"/>
  </p:normalViewPr>
  <p:slideViewPr>
    <p:cSldViewPr>
      <p:cViewPr>
        <p:scale>
          <a:sx n="57" d="100"/>
          <a:sy n="57" d="100"/>
        </p:scale>
        <p:origin x="-1254"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52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45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245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574607C7-C2CA-4EC8-93B2-9E78AB447C04}"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253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2253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253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16EF6810-9A19-48B4-8518-946DA5C4F301}"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F751B145-8AB6-4A97-90B3-C9096D6774E6}"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olo e contenut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r>
              <a:rPr lang="es-ES_tradnl"/>
              <a:t>Naturaleza de la  C&amp;T</a:t>
            </a: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1F672E2B-DE6F-43BB-90EA-412C88A17236}"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lo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2"/>
          <p:cNvSpPr>
            <a:spLocks noGrp="1"/>
          </p:cNvSpPr>
          <p:nvPr>
            <p:ph type="dt" sz="half" idx="10"/>
          </p:nvPr>
        </p:nvSpPr>
        <p:spPr/>
        <p:txBody>
          <a:bodyPr/>
          <a:lstStyle>
            <a:lvl1pPr>
              <a:defRPr/>
            </a:lvl1pPr>
          </a:lstStyle>
          <a:p>
            <a:pPr>
              <a:defRPr/>
            </a:pPr>
            <a:r>
              <a:rPr lang="es-ES_tradnl"/>
              <a:t>Naturaleza de la  C&amp;T</a:t>
            </a:r>
            <a:endParaRPr lang="es-ES"/>
          </a:p>
        </p:txBody>
      </p:sp>
      <p:sp>
        <p:nvSpPr>
          <p:cNvPr id="7" name="Segnaposto piè di pagina 3"/>
          <p:cNvSpPr>
            <a:spLocks noGrp="1"/>
          </p:cNvSpPr>
          <p:nvPr>
            <p:ph type="ftr" sz="quarter" idx="11"/>
          </p:nvPr>
        </p:nvSpPr>
        <p:spPr/>
        <p:txBody>
          <a:bodyPr/>
          <a:lstStyle>
            <a:lvl1pPr>
              <a:defRPr/>
            </a:lvl1pPr>
          </a:lstStyle>
          <a:p>
            <a:pPr>
              <a:defRPr/>
            </a:pPr>
            <a:endParaRPr lang="es-ES"/>
          </a:p>
        </p:txBody>
      </p:sp>
      <p:sp>
        <p:nvSpPr>
          <p:cNvPr id="8" name="Segnaposto numero diapositiva 4"/>
          <p:cNvSpPr>
            <a:spLocks noGrp="1"/>
          </p:cNvSpPr>
          <p:nvPr>
            <p:ph type="sldNum" sz="quarter" idx="12"/>
          </p:nvPr>
        </p:nvSpPr>
        <p:spPr/>
        <p:txBody>
          <a:bodyPr/>
          <a:lstStyle>
            <a:lvl1pPr>
              <a:defRPr/>
            </a:lvl1pPr>
          </a:lstStyle>
          <a:p>
            <a:pPr>
              <a:defRPr/>
            </a:pPr>
            <a:fld id="{4F58DFCC-34CE-4F93-B546-44FC425C01E8}"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1"/>
          <p:cNvSpPr>
            <a:spLocks noGrp="1"/>
          </p:cNvSpPr>
          <p:nvPr>
            <p:ph type="dt" sz="half" idx="10"/>
          </p:nvPr>
        </p:nvSpPr>
        <p:spPr/>
        <p:txBody>
          <a:bodyPr/>
          <a:lstStyle>
            <a:lvl1pPr>
              <a:defRPr/>
            </a:lvl1pPr>
          </a:lstStyle>
          <a:p>
            <a:pPr>
              <a:defRPr/>
            </a:pPr>
            <a:r>
              <a:rPr lang="es-ES_tradnl"/>
              <a:t>Naturaleza de la  C&amp;T</a:t>
            </a:r>
            <a:endParaRPr lang="es-ES"/>
          </a:p>
        </p:txBody>
      </p:sp>
      <p:sp>
        <p:nvSpPr>
          <p:cNvPr id="7" name="Segnaposto piè di pagina 2"/>
          <p:cNvSpPr>
            <a:spLocks noGrp="1"/>
          </p:cNvSpPr>
          <p:nvPr>
            <p:ph type="ftr" sz="quarter" idx="11"/>
          </p:nvPr>
        </p:nvSpPr>
        <p:spPr/>
        <p:txBody>
          <a:bodyPr/>
          <a:lstStyle>
            <a:lvl1pPr>
              <a:defRPr/>
            </a:lvl1pPr>
          </a:lstStyle>
          <a:p>
            <a:pPr>
              <a:defRPr/>
            </a:pPr>
            <a:endParaRPr lang="es-ES"/>
          </a:p>
        </p:txBody>
      </p:sp>
      <p:sp>
        <p:nvSpPr>
          <p:cNvPr id="8" name="Segnaposto numero diapositiva 3"/>
          <p:cNvSpPr>
            <a:spLocks noGrp="1"/>
          </p:cNvSpPr>
          <p:nvPr>
            <p:ph type="sldNum" sz="quarter" idx="12"/>
          </p:nvPr>
        </p:nvSpPr>
        <p:spPr/>
        <p:txBody>
          <a:bodyPr/>
          <a:lstStyle>
            <a:lvl1pPr>
              <a:defRPr/>
            </a:lvl1pPr>
          </a:lstStyle>
          <a:p>
            <a:pPr>
              <a:defRPr/>
            </a:pPr>
            <a:fld id="{794D2939-AC7F-420B-AC8A-14539D6123D9}"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100" y="274638"/>
            <a:ext cx="7499350" cy="1143000"/>
          </a:xfrm>
          <a:prstGeom prst="rect">
            <a:avLst/>
          </a:prstGeom>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a:xfrm>
            <a:off x="1435100" y="1447800"/>
            <a:ext cx="7499350" cy="4800600"/>
          </a:xfrm>
          <a:prstGeom prst="rect">
            <a:avLst/>
          </a:prstGeom>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2D66DDC2-018A-4AEC-A96D-760B951F911A}" type="datetimeFigureOut">
              <a:rPr lang="es-ES"/>
              <a:pPr>
                <a:defRPr/>
              </a:pPr>
              <a:t>09/11/2009</a:t>
            </a:fld>
            <a:endParaRPr lang="es-ES" dirty="0"/>
          </a:p>
        </p:txBody>
      </p:sp>
      <p:sp>
        <p:nvSpPr>
          <p:cNvPr id="5" name="9 Marcador de pie de página"/>
          <p:cNvSpPr>
            <a:spLocks noGrp="1"/>
          </p:cNvSpPr>
          <p:nvPr>
            <p:ph type="ftr" sz="quarter" idx="11"/>
          </p:nvPr>
        </p:nvSpPr>
        <p:spPr/>
        <p:txBody>
          <a:bodyPr/>
          <a:lstStyle>
            <a:lvl1pPr>
              <a:defRPr/>
            </a:lvl1pPr>
          </a:lstStyle>
          <a:p>
            <a:pPr>
              <a:defRPr/>
            </a:pPr>
            <a:endParaRPr lang="es-ES"/>
          </a:p>
        </p:txBody>
      </p:sp>
      <p:sp>
        <p:nvSpPr>
          <p:cNvPr id="6" name="21 Marcador de número de diapositiva"/>
          <p:cNvSpPr>
            <a:spLocks noGrp="1"/>
          </p:cNvSpPr>
          <p:nvPr>
            <p:ph type="sldNum" sz="quarter" idx="12"/>
          </p:nvPr>
        </p:nvSpPr>
        <p:spPr/>
        <p:txBody>
          <a:bodyPr/>
          <a:lstStyle>
            <a:lvl1pPr>
              <a:defRPr/>
            </a:lvl1pPr>
          </a:lstStyle>
          <a:p>
            <a:pPr>
              <a:defRPr/>
            </a:pPr>
            <a:fld id="{A3EB7CDA-6BCA-40F6-88CC-8844E6F17742}" type="slidenum">
              <a:rPr lang="es-ES"/>
              <a:pPr>
                <a:defRPr/>
              </a:pPr>
              <a:t>‹Nº›</a:t>
            </a:fld>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charset="0"/>
              </a:defRPr>
            </a:lvl1pPr>
          </a:lstStyle>
          <a:p>
            <a:pPr>
              <a:defRPr/>
            </a:pPr>
            <a:r>
              <a:rPr lang="es-ES_tradnl"/>
              <a:t>Naturaleza de la  C&amp;T</a:t>
            </a:r>
            <a:endParaRPr lang="es-E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charset="0"/>
              </a:defRPr>
            </a:lvl1pPr>
          </a:lstStyle>
          <a:p>
            <a:pPr>
              <a:defRPr/>
            </a:pPr>
            <a:endParaRPr lang="es-E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charset="0"/>
              </a:defRPr>
            </a:lvl1pPr>
          </a:lstStyle>
          <a:p>
            <a:pPr>
              <a:defRPr/>
            </a:pPr>
            <a:fld id="{412F80D5-B25E-4E7D-817A-4D1556F80AFF}" type="slidenum">
              <a:rPr lang="es-ES"/>
              <a:pPr>
                <a:defRPr/>
              </a:pPr>
              <a:t>‹Nº›</a:t>
            </a:fld>
            <a:endParaRPr lang="es-ES"/>
          </a:p>
        </p:txBody>
      </p:sp>
      <p:pic>
        <p:nvPicPr>
          <p:cNvPr id="1029" name="Picture 5" descr="home"/>
          <p:cNvPicPr>
            <a:picLocks noChangeAspect="1" noChangeArrowheads="1"/>
          </p:cNvPicPr>
          <p:nvPr userDrawn="1"/>
        </p:nvPicPr>
        <p:blipFill>
          <a:blip r:embed="rId7"/>
          <a:srcRect/>
          <a:stretch>
            <a:fillRect/>
          </a:stretch>
        </p:blipFill>
        <p:spPr bwMode="auto">
          <a:xfrm>
            <a:off x="0" y="0"/>
            <a:ext cx="1476375" cy="363538"/>
          </a:xfrm>
          <a:prstGeom prst="rect">
            <a:avLst/>
          </a:prstGeom>
          <a:noFill/>
          <a:ln w="9525">
            <a:noFill/>
            <a:miter lim="800000"/>
            <a:headEnd/>
            <a:tailEnd/>
          </a:ln>
        </p:spPr>
      </p:pic>
      <p:sp>
        <p:nvSpPr>
          <p:cNvPr id="9" name="CasellaDiTesto 8"/>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10"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11"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subTitle" idx="4294967295"/>
          </p:nvPr>
        </p:nvSpPr>
        <p:spPr bwMode="auto">
          <a:xfrm>
            <a:off x="0" y="3636963"/>
            <a:ext cx="9109075" cy="2816225"/>
          </a:xfrm>
          <a:prstGeom prst="rect">
            <a:avLst/>
          </a:prstGeom>
          <a:noFill/>
          <a:ln>
            <a:miter lim="800000"/>
            <a:headEnd/>
            <a:tailEnd/>
          </a:ln>
        </p:spPr>
        <p:txBody>
          <a:bodyPr/>
          <a:lstStyle/>
          <a:p>
            <a:pPr marL="0" indent="0" algn="ctr" eaLnBrk="1" hangingPunct="1">
              <a:buFont typeface="Arial" charset="0"/>
              <a:buNone/>
            </a:pPr>
            <a:r>
              <a:rPr lang="it-IT" sz="4000" smtClean="0">
                <a:latin typeface="Arial" charset="0"/>
                <a:cs typeface="Arial" charset="0"/>
              </a:rPr>
              <a:t>ANÁLISIS DE LA INFORMACIÓN</a:t>
            </a:r>
          </a:p>
          <a:p>
            <a:pPr marL="0" indent="0" algn="ctr" eaLnBrk="1" hangingPunct="1">
              <a:buFont typeface="Arial" charset="0"/>
              <a:buNone/>
            </a:pPr>
            <a:r>
              <a:rPr lang="it-IT" sz="4000" smtClean="0">
                <a:latin typeface="Arial" charset="0"/>
                <a:cs typeface="Arial" charset="0"/>
              </a:rPr>
              <a:t>Descripción de los datos</a:t>
            </a:r>
          </a:p>
          <a:p>
            <a:pPr marL="0" indent="0" algn="ctr" eaLnBrk="1" hangingPunct="1">
              <a:buFont typeface="Arial" charset="0"/>
              <a:buNone/>
            </a:pPr>
            <a:r>
              <a:rPr lang="it-IT" sz="4000" smtClean="0">
                <a:latin typeface="Arial" charset="0"/>
                <a:cs typeface="Arial" charset="0"/>
              </a:rPr>
              <a:t>Análisis estadístico.</a:t>
            </a:r>
            <a:br>
              <a:rPr lang="it-IT" sz="4000" smtClean="0">
                <a:latin typeface="Arial" charset="0"/>
                <a:cs typeface="Arial" charset="0"/>
              </a:rPr>
            </a:br>
            <a:endParaRPr lang="es-ES_tradnl" sz="4000" b="1" smtClean="0">
              <a:latin typeface="Arial" charset="0"/>
              <a:cs typeface="Arial" charset="0"/>
            </a:endParaRPr>
          </a:p>
        </p:txBody>
      </p:sp>
      <p:pic>
        <p:nvPicPr>
          <p:cNvPr id="7171" name="Picture 2"/>
          <p:cNvPicPr>
            <a:picLocks noChangeAspect="1" noChangeArrowheads="1"/>
          </p:cNvPicPr>
          <p:nvPr/>
        </p:nvPicPr>
        <p:blipFill>
          <a:blip r:embed="rId2"/>
          <a:srcRect/>
          <a:stretch>
            <a:fillRect/>
          </a:stretch>
        </p:blipFill>
        <p:spPr bwMode="auto">
          <a:xfrm>
            <a:off x="0" y="1196975"/>
            <a:ext cx="9144000" cy="2303463"/>
          </a:xfrm>
          <a:prstGeom prst="rect">
            <a:avLst/>
          </a:prstGeom>
          <a:noFill/>
          <a:ln w="12700">
            <a:noFill/>
            <a:miter lim="800000"/>
            <a:headEnd type="none" w="sm" len="sm"/>
            <a:tailEnd type="none" w="sm" len="sm"/>
          </a:ln>
        </p:spPr>
      </p:pic>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2 Marcador de contenido"/>
          <p:cNvSpPr>
            <a:spLocks noGrp="1"/>
          </p:cNvSpPr>
          <p:nvPr>
            <p:ph idx="1"/>
          </p:nvPr>
        </p:nvSpPr>
        <p:spPr bwMode="auto">
          <a:xfrm>
            <a:off x="971550" y="1484313"/>
            <a:ext cx="7499350" cy="4800600"/>
          </a:xfrm>
          <a:noFill/>
          <a:ln>
            <a:miter lim="800000"/>
            <a:headEnd/>
            <a:tailEnd/>
          </a:ln>
        </p:spPr>
        <p:txBody>
          <a:bodyPr vert="horz" wrap="square" lIns="91440" tIns="45720" rIns="91440" bIns="45720" numCol="1" anchor="t" anchorCtr="0" compatLnSpc="1">
            <a:prstTxWarp prst="textNoShape">
              <a:avLst/>
            </a:prstTxWarp>
          </a:bodyPr>
          <a:lstStyle/>
          <a:p>
            <a:pPr marL="0" indent="0" algn="just">
              <a:buFont typeface="Arial" charset="0"/>
              <a:buNone/>
            </a:pPr>
            <a:r>
              <a:rPr lang="es-ES" sz="2800" smtClean="0">
                <a:latin typeface="Arial" charset="0"/>
                <a:cs typeface="Arial" charset="0"/>
              </a:rPr>
              <a:t>El primer procedimiento estadístico consiste en tabular los datos según el tipo de escala de medición utilizada. </a:t>
            </a:r>
          </a:p>
        </p:txBody>
      </p:sp>
      <p:sp>
        <p:nvSpPr>
          <p:cNvPr id="19459" name="1 Título"/>
          <p:cNvSpPr>
            <a:spLocks noGrp="1"/>
          </p:cNvSpPr>
          <p:nvPr>
            <p:ph type="title"/>
          </p:nvPr>
        </p:nvSpPr>
        <p:spPr bwMode="auto">
          <a:xfrm>
            <a:off x="1435100" y="485775"/>
            <a:ext cx="749935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s-ES" smtClean="0"/>
              <a:t>Representaciones Gráficas </a:t>
            </a:r>
            <a:br>
              <a:rPr lang="es-ES" smtClean="0"/>
            </a:br>
            <a:endParaRPr lang="es-E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2 Marcador de contenido"/>
          <p:cNvSpPr>
            <a:spLocks noGrp="1"/>
          </p:cNvSpPr>
          <p:nvPr>
            <p:ph idx="1"/>
          </p:nvPr>
        </p:nvSpPr>
        <p:spPr bwMode="auto">
          <a:xfrm>
            <a:off x="900113" y="2060575"/>
            <a:ext cx="7499350" cy="3024188"/>
          </a:xfrm>
          <a:noFill/>
          <a:ln>
            <a:miter lim="800000"/>
            <a:headEnd/>
            <a:tailEnd/>
          </a:ln>
        </p:spPr>
        <p:txBody>
          <a:bodyPr vert="horz" wrap="square" lIns="91440" tIns="45720" rIns="91440" bIns="45720" numCol="1" anchor="t" anchorCtr="0" compatLnSpc="1">
            <a:prstTxWarp prst="textNoShape">
              <a:avLst/>
            </a:prstTxWarp>
          </a:bodyPr>
          <a:lstStyle/>
          <a:p>
            <a:pPr marL="0" indent="0" algn="just" eaLnBrk="1" hangingPunct="1">
              <a:buFont typeface="Arial" charset="0"/>
              <a:buNone/>
            </a:pPr>
            <a:r>
              <a:rPr lang="es-ES" sz="2800" smtClean="0">
                <a:latin typeface="Arial" charset="0"/>
                <a:cs typeface="Arial" charset="0"/>
              </a:rPr>
              <a:t>El gráfico es quizás el auxiliar más valioso y utilizado para expresar datos estadísticos, este elemento no le añade novedad a las tablas o cuadros estadísticos, es de fácil comprensión y accesible a un número mayor de usuarios. </a:t>
            </a:r>
          </a:p>
        </p:txBody>
      </p:sp>
      <p:sp>
        <p:nvSpPr>
          <p:cNvPr id="20483" name="1 Título"/>
          <p:cNvSpPr>
            <a:spLocks noGrp="1"/>
          </p:cNvSpPr>
          <p:nvPr>
            <p:ph type="title"/>
          </p:nvPr>
        </p:nvSpPr>
        <p:spPr bwMode="auto">
          <a:xfrm>
            <a:off x="1435100" y="485775"/>
            <a:ext cx="749935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s-ES" smtClean="0"/>
              <a:t>Representaciones Gráficas </a:t>
            </a:r>
            <a:br>
              <a:rPr lang="es-ES" smtClean="0"/>
            </a:br>
            <a:endParaRPr lang="es-E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489992"/>
            <a:ext cx="7686026" cy="1066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Histogramas de frecuencias:</a:t>
            </a:r>
            <a:br>
              <a:rPr lang="es-ES" dirty="0" smtClean="0">
                <a:ln w="11430"/>
              </a:rPr>
            </a:br>
            <a:endParaRPr lang="es-ES" dirty="0">
              <a:ln w="11430"/>
            </a:endParaRPr>
          </a:p>
        </p:txBody>
      </p:sp>
      <p:sp>
        <p:nvSpPr>
          <p:cNvPr id="101379" name="2 Marcador de contenido"/>
          <p:cNvSpPr>
            <a:spLocks noGrp="1"/>
          </p:cNvSpPr>
          <p:nvPr>
            <p:ph idx="1"/>
          </p:nvPr>
        </p:nvSpPr>
        <p:spPr>
          <a:xfrm>
            <a:off x="971550" y="1700213"/>
            <a:ext cx="7200900" cy="4787900"/>
          </a:xfrm>
        </p:spPr>
        <p:txBody>
          <a:bodyPr/>
          <a:lstStyle/>
          <a:p>
            <a:pPr marL="0" indent="0" algn="just" eaLnBrk="1" hangingPunct="1">
              <a:buFont typeface="Arial" pitchFamily="34" charset="0"/>
              <a:buNone/>
              <a:defRPr/>
            </a:pPr>
            <a:r>
              <a:rPr lang="es-ES" sz="2800" dirty="0" smtClean="0">
                <a:latin typeface="Arial" pitchFamily="34" charset="0"/>
                <a:cs typeface="Arial" pitchFamily="34" charset="0"/>
              </a:rPr>
              <a:t>Un histograma es un gráfico que sirve para representar una distribución de frecuencias. Este gráfico está formado por un conjunto de rectángulos (caso de variables continuas) que tienen como base un eje horizontal (generalmente el eje de las abscisas o de las X), y como centro los puntos medios de las clases. </a:t>
            </a:r>
          </a:p>
          <a:p>
            <a:pPr algn="just" eaLnBrk="1" hangingPunct="1">
              <a:buFont typeface="Arial" pitchFamily="34" charset="0"/>
              <a:buNone/>
              <a:defRPr/>
            </a:pPr>
            <a:endParaRPr lang="es-ES" sz="2800" dirty="0" smtClean="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2 Marcador de contenido"/>
          <p:cNvSpPr>
            <a:spLocks noGrp="1"/>
          </p:cNvSpPr>
          <p:nvPr>
            <p:ph idx="1"/>
          </p:nvPr>
        </p:nvSpPr>
        <p:spPr bwMode="auto">
          <a:xfrm>
            <a:off x="684213" y="1581150"/>
            <a:ext cx="7962900" cy="4800600"/>
          </a:xfrm>
          <a:noFill/>
          <a:ln>
            <a:miter lim="800000"/>
            <a:headEnd/>
            <a:tailEnd/>
          </a:ln>
        </p:spPr>
        <p:txBody>
          <a:bodyPr vert="horz" wrap="square" lIns="91440" tIns="45720" rIns="91440" bIns="45720" numCol="1" anchor="t" anchorCtr="0" compatLnSpc="1">
            <a:prstTxWarp prst="textNoShape">
              <a:avLst/>
            </a:prstTxWarp>
          </a:bodyPr>
          <a:lstStyle/>
          <a:p>
            <a:pPr marL="0" indent="0" algn="just">
              <a:buFont typeface="Arial" charset="0"/>
              <a:buNone/>
            </a:pPr>
            <a:r>
              <a:rPr lang="es-ES" sz="2800" smtClean="0">
                <a:latin typeface="Arial" charset="0"/>
                <a:cs typeface="Arial" charset="0"/>
              </a:rPr>
              <a:t>Los anchos de las clases y las áreas de los rectángulos son proporcionales a las frecuencias de las clases. En el caso de las variables discretas el gráfico consiste de un conjunto de barras verticales en lugar de rectángulos, hallándose cada barra sobre la observación respectiva y con una altura proporcional a la frecuencia de la observación</a:t>
            </a:r>
          </a:p>
        </p:txBody>
      </p:sp>
      <p:sp>
        <p:nvSpPr>
          <p:cNvPr id="4" name="1 Título"/>
          <p:cNvSpPr>
            <a:spLocks noGrp="1"/>
          </p:cNvSpPr>
          <p:nvPr>
            <p:ph type="title"/>
          </p:nvPr>
        </p:nvSpPr>
        <p:spPr>
          <a:xfrm>
            <a:off x="1043608" y="489992"/>
            <a:ext cx="7686026" cy="1066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Histogramas de frecuencias:</a:t>
            </a:r>
            <a:br>
              <a:rPr lang="es-ES" dirty="0" smtClean="0">
                <a:ln w="11430"/>
              </a:rPr>
            </a:br>
            <a:endParaRPr lang="es-ES" dirty="0">
              <a:ln w="1143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2"/>
          <a:srcRect l="24255" t="23128" r="26302" b="9140"/>
          <a:stretch>
            <a:fillRect/>
          </a:stretch>
        </p:blipFill>
        <p:spPr bwMode="auto">
          <a:xfrm>
            <a:off x="1258888" y="1412875"/>
            <a:ext cx="6665912" cy="5003800"/>
          </a:xfrm>
          <a:noFill/>
          <a:ln>
            <a:miter lim="800000"/>
            <a:headEnd/>
            <a:tailEnd/>
          </a:ln>
        </p:spPr>
      </p:pic>
      <p:sp>
        <p:nvSpPr>
          <p:cNvPr id="4" name="1 Título"/>
          <p:cNvSpPr>
            <a:spLocks noGrp="1"/>
          </p:cNvSpPr>
          <p:nvPr>
            <p:ph type="title"/>
          </p:nvPr>
        </p:nvSpPr>
        <p:spPr>
          <a:xfrm>
            <a:off x="1043608" y="489992"/>
            <a:ext cx="7686026" cy="1066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Histogramas de frecuencias:</a:t>
            </a:r>
            <a:br>
              <a:rPr lang="es-ES" dirty="0" smtClean="0">
                <a:ln w="11430"/>
              </a:rPr>
            </a:br>
            <a:endParaRPr lang="es-ES" dirty="0">
              <a:ln w="1143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3648" y="485800"/>
            <a:ext cx="7498080" cy="11430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Polígono de frecuencias</a:t>
            </a:r>
            <a:br>
              <a:rPr lang="es-ES" dirty="0" smtClean="0">
                <a:ln w="11430"/>
              </a:rPr>
            </a:br>
            <a:endParaRPr lang="es-ES" dirty="0">
              <a:ln w="11430"/>
            </a:endParaRPr>
          </a:p>
        </p:txBody>
      </p:sp>
      <p:sp>
        <p:nvSpPr>
          <p:cNvPr id="24579" name="2 Marcador de contenido"/>
          <p:cNvSpPr>
            <a:spLocks noGrp="1"/>
          </p:cNvSpPr>
          <p:nvPr>
            <p:ph idx="1"/>
          </p:nvPr>
        </p:nvSpPr>
        <p:spPr bwMode="auto">
          <a:xfrm>
            <a:off x="827088" y="1652588"/>
            <a:ext cx="7499350" cy="4800600"/>
          </a:xfrm>
          <a:noFill/>
          <a:ln>
            <a:miter lim="800000"/>
            <a:headEnd/>
            <a:tailEnd/>
          </a:ln>
        </p:spPr>
        <p:txBody>
          <a:bodyPr vert="horz" wrap="square" lIns="91440" tIns="45720" rIns="91440" bIns="45720" numCol="1" anchor="t" anchorCtr="0" compatLnSpc="1">
            <a:prstTxWarp prst="textNoShape">
              <a:avLst/>
            </a:prstTxWarp>
          </a:bodyPr>
          <a:lstStyle/>
          <a:p>
            <a:pPr marL="0" indent="0" algn="just" eaLnBrk="1" hangingPunct="1">
              <a:buFont typeface="Arial" charset="0"/>
              <a:buNone/>
            </a:pPr>
            <a:r>
              <a:rPr lang="es-ES" sz="2800" smtClean="0">
                <a:latin typeface="Arial" charset="0"/>
                <a:cs typeface="Arial" charset="0"/>
              </a:rPr>
              <a:t>El polígono de frecuencias es un gráfico formado por líneas quebradas, que tiene los centros de las clases representadas en un eje horizontal (eje de las X) y las frecuencias de las clases en un eje vertical (eje de las Y). La frecuencia correspondiente a cada centro de clase se señala mediante un punto y luego los puntos consecutivos se unen por líneas rectas.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2 Marcador de contenido"/>
          <p:cNvSpPr>
            <a:spLocks noGrp="1"/>
          </p:cNvSpPr>
          <p:nvPr>
            <p:ph idx="1"/>
          </p:nvPr>
        </p:nvSpPr>
        <p:spPr>
          <a:xfrm>
            <a:off x="971550" y="1724025"/>
            <a:ext cx="7499350" cy="4800600"/>
          </a:xfrm>
        </p:spPr>
        <p:txBody>
          <a:bodyPr/>
          <a:lstStyle/>
          <a:p>
            <a:pPr marL="0" indent="0" algn="just">
              <a:buFont typeface="Arial" pitchFamily="34" charset="0"/>
              <a:buNone/>
              <a:defRPr/>
            </a:pPr>
            <a:r>
              <a:rPr lang="es-ES" sz="2800" dirty="0" smtClean="0">
                <a:latin typeface="Arial" pitchFamily="34" charset="0"/>
                <a:cs typeface="Arial" pitchFamily="34" charset="0"/>
              </a:rPr>
              <a:t>Del correspondiente histograma se puede lograr el polígono de frecuencia uniendo los puntos medios de las bases superiores de cada rectángulos mediante líneas rectas. </a:t>
            </a:r>
          </a:p>
          <a:p>
            <a:pPr>
              <a:buFont typeface="Arial" pitchFamily="34" charset="0"/>
              <a:buNone/>
              <a:defRPr/>
            </a:pPr>
            <a:endParaRPr lang="es-ES" sz="2800" dirty="0" smtClean="0">
              <a:latin typeface="Arial" pitchFamily="34" charset="0"/>
              <a:cs typeface="Arial" pitchFamily="34" charset="0"/>
            </a:endParaRPr>
          </a:p>
        </p:txBody>
      </p:sp>
      <p:sp>
        <p:nvSpPr>
          <p:cNvPr id="4" name="1 Título"/>
          <p:cNvSpPr>
            <a:spLocks noGrp="1"/>
          </p:cNvSpPr>
          <p:nvPr>
            <p:ph type="title"/>
          </p:nvPr>
        </p:nvSpPr>
        <p:spPr>
          <a:xfrm>
            <a:off x="1043608" y="489992"/>
            <a:ext cx="7686026" cy="1066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Histogramas de frecuencias:</a:t>
            </a:r>
            <a:br>
              <a:rPr lang="es-ES" dirty="0" smtClean="0">
                <a:ln w="11430"/>
              </a:rPr>
            </a:br>
            <a:endParaRPr lang="es-ES" dirty="0">
              <a:ln w="1143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2 Marcador de contenido"/>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it-IT" smtClean="0"/>
          </a:p>
        </p:txBody>
      </p:sp>
      <p:pic>
        <p:nvPicPr>
          <p:cNvPr id="26627" name="Picture 2"/>
          <p:cNvPicPr>
            <a:picLocks noChangeAspect="1" noChangeArrowheads="1"/>
          </p:cNvPicPr>
          <p:nvPr/>
        </p:nvPicPr>
        <p:blipFill>
          <a:blip r:embed="rId2"/>
          <a:srcRect l="22610" t="17578" r="25551" b="12109"/>
          <a:stretch>
            <a:fillRect/>
          </a:stretch>
        </p:blipFill>
        <p:spPr bwMode="auto">
          <a:xfrm>
            <a:off x="1331913" y="1400175"/>
            <a:ext cx="7240587" cy="5100638"/>
          </a:xfrm>
          <a:prstGeom prst="rect">
            <a:avLst/>
          </a:prstGeom>
          <a:noFill/>
          <a:ln w="9525">
            <a:noFill/>
            <a:miter lim="800000"/>
            <a:headEnd/>
            <a:tailEnd/>
          </a:ln>
        </p:spPr>
      </p:pic>
      <p:sp>
        <p:nvSpPr>
          <p:cNvPr id="5" name="1 Título"/>
          <p:cNvSpPr>
            <a:spLocks noGrp="1"/>
          </p:cNvSpPr>
          <p:nvPr>
            <p:ph type="title"/>
          </p:nvPr>
        </p:nvSpPr>
        <p:spPr>
          <a:xfrm>
            <a:off x="1043608" y="489992"/>
            <a:ext cx="7686026" cy="1066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Histogramas de frecuencias:</a:t>
            </a:r>
            <a:br>
              <a:rPr lang="es-ES" dirty="0" smtClean="0">
                <a:ln w="11430"/>
              </a:rPr>
            </a:br>
            <a:endParaRPr lang="es-ES" dirty="0">
              <a:ln w="1143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31640" y="485800"/>
            <a:ext cx="7498080" cy="11430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r" eaLnBrk="1" fontAlgn="auto" hangingPunct="1">
              <a:spcAft>
                <a:spcPts val="0"/>
              </a:spcAft>
              <a:defRPr/>
            </a:pPr>
            <a:r>
              <a:rPr lang="es-ES" dirty="0" smtClean="0">
                <a:ln w="11430"/>
              </a:rPr>
              <a:t>Ojivas</a:t>
            </a:r>
            <a:endParaRPr lang="es-ES" dirty="0">
              <a:ln w="11430"/>
            </a:endParaRPr>
          </a:p>
        </p:txBody>
      </p:sp>
      <p:sp>
        <p:nvSpPr>
          <p:cNvPr id="107523" name="2 Marcador de contenido"/>
          <p:cNvSpPr>
            <a:spLocks noGrp="1"/>
          </p:cNvSpPr>
          <p:nvPr>
            <p:ph idx="1"/>
          </p:nvPr>
        </p:nvSpPr>
        <p:spPr>
          <a:xfrm>
            <a:off x="971550" y="1652588"/>
            <a:ext cx="7499350" cy="4800600"/>
          </a:xfrm>
        </p:spPr>
        <p:txBody>
          <a:bodyPr/>
          <a:lstStyle/>
          <a:p>
            <a:pPr marL="0" indent="0" algn="just" eaLnBrk="1" hangingPunct="1">
              <a:buFont typeface="Arial" pitchFamily="34" charset="0"/>
              <a:buNone/>
              <a:defRPr/>
            </a:pPr>
            <a:r>
              <a:rPr lang="es-ES" sz="2800" dirty="0" smtClean="0">
                <a:latin typeface="Arial" pitchFamily="34" charset="0"/>
                <a:cs typeface="Arial" pitchFamily="34" charset="0"/>
              </a:rPr>
              <a:t>Las ojivas se refieren a los gráficos que se construyen utilizando una distribución acumulativa de frecuencias, el orden de acumulación se aplica al cuadro de distribución de frecuencia y puede ser descendente o ascendente .</a:t>
            </a:r>
          </a:p>
          <a:p>
            <a:pPr algn="just" eaLnBrk="1" hangingPunct="1">
              <a:buFont typeface="Arial" pitchFamily="34" charset="0"/>
              <a:buNone/>
              <a:defRPr/>
            </a:pPr>
            <a:endParaRPr lang="es-ES" sz="2800" dirty="0" smtClean="0">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1476375" y="549275"/>
            <a:ext cx="7199313" cy="768350"/>
          </a:xfrm>
          <a:prstGeom prst="rect">
            <a:avLst/>
          </a:prstGeom>
          <a:noFill/>
          <a:ln w="9525">
            <a:noFill/>
            <a:miter lim="800000"/>
            <a:headEnd/>
            <a:tailEnd/>
          </a:ln>
        </p:spPr>
        <p:txBody>
          <a:bodyPr>
            <a:spAutoFit/>
          </a:bodyPr>
          <a:lstStyle/>
          <a:p>
            <a:pPr marL="457200" indent="-457200" algn="r">
              <a:spcBef>
                <a:spcPct val="50000"/>
              </a:spcBef>
            </a:pPr>
            <a:r>
              <a:rPr lang="es-PE" sz="4400" dirty="0" smtClean="0">
                <a:latin typeface="Arial" charset="0"/>
                <a:cs typeface="Arial" charset="0"/>
              </a:rPr>
              <a:t>Referencias</a:t>
            </a:r>
            <a:endParaRPr lang="es-ES" sz="4400" dirty="0">
              <a:latin typeface="Arial" charset="0"/>
              <a:cs typeface="Arial" charset="0"/>
            </a:endParaRPr>
          </a:p>
        </p:txBody>
      </p:sp>
      <p:sp>
        <p:nvSpPr>
          <p:cNvPr id="50179" name="Text Box 3"/>
          <p:cNvSpPr txBox="1">
            <a:spLocks noChangeArrowheads="1"/>
          </p:cNvSpPr>
          <p:nvPr/>
        </p:nvSpPr>
        <p:spPr bwMode="auto">
          <a:xfrm>
            <a:off x="971550" y="1989138"/>
            <a:ext cx="7129463" cy="2462213"/>
          </a:xfrm>
          <a:prstGeom prst="rect">
            <a:avLst/>
          </a:prstGeom>
          <a:noFill/>
          <a:ln w="9525">
            <a:noFill/>
            <a:miter lim="800000"/>
            <a:headEnd/>
            <a:tailEnd/>
          </a:ln>
        </p:spPr>
        <p:txBody>
          <a:bodyPr>
            <a:spAutoFit/>
          </a:bodyPr>
          <a:lstStyle/>
          <a:p>
            <a:pPr marL="174625" indent="-174625" algn="just">
              <a:spcBef>
                <a:spcPct val="50000"/>
              </a:spcBef>
              <a:buFontTx/>
              <a:buChar char="•"/>
            </a:pPr>
            <a:r>
              <a:rPr lang="en-US" sz="2800" dirty="0" err="1" smtClean="0"/>
              <a:t>Sampieri</a:t>
            </a:r>
            <a:r>
              <a:rPr lang="en-US" sz="2800" dirty="0" smtClean="0"/>
              <a:t> R.H., Fernandez-</a:t>
            </a:r>
            <a:r>
              <a:rPr lang="en-US" sz="2800" dirty="0" err="1" smtClean="0"/>
              <a:t>Collado</a:t>
            </a:r>
            <a:r>
              <a:rPr lang="en-US" sz="2800" dirty="0" smtClean="0"/>
              <a:t> C., </a:t>
            </a:r>
            <a:r>
              <a:rPr lang="en-US" sz="2800" dirty="0" err="1" smtClean="0"/>
              <a:t>Lucio</a:t>
            </a:r>
            <a:r>
              <a:rPr lang="en-US" sz="2800" dirty="0" smtClean="0"/>
              <a:t> P.B. </a:t>
            </a:r>
            <a:r>
              <a:rPr lang="en-US" sz="2800" dirty="0" err="1" smtClean="0"/>
              <a:t>Metodología</a:t>
            </a:r>
            <a:r>
              <a:rPr lang="en-US" sz="2800" dirty="0" smtClean="0"/>
              <a:t> de la </a:t>
            </a:r>
            <a:r>
              <a:rPr lang="en-US" sz="2800" dirty="0" err="1" smtClean="0"/>
              <a:t>investigación</a:t>
            </a:r>
            <a:r>
              <a:rPr lang="en-US" sz="2800" dirty="0" smtClean="0"/>
              <a:t>, 4ta </a:t>
            </a:r>
            <a:r>
              <a:rPr lang="en-US" sz="2800" dirty="0" err="1" smtClean="0"/>
              <a:t>Edición</a:t>
            </a:r>
            <a:r>
              <a:rPr lang="en-US" sz="2800" dirty="0" smtClean="0"/>
              <a:t>, McGraw-Hill </a:t>
            </a:r>
            <a:r>
              <a:rPr lang="en-US" sz="2800" dirty="0" err="1" smtClean="0"/>
              <a:t>Interamericana</a:t>
            </a:r>
            <a:r>
              <a:rPr lang="en-US" sz="2800" dirty="0" smtClean="0"/>
              <a:t>, 2006, México.</a:t>
            </a:r>
          </a:p>
          <a:p>
            <a:pPr marL="174625" indent="-174625" algn="just">
              <a:spcBef>
                <a:spcPct val="50000"/>
              </a:spcBef>
            </a:pPr>
            <a:endParaRPr lang="es-ES" sz="2800" dirty="0">
              <a:latin typeface="Arial" charset="0"/>
            </a:endParaRPr>
          </a:p>
        </p:txBody>
      </p:sp>
      <p:sp>
        <p:nvSpPr>
          <p:cNvPr id="4" name="3 Marcador de número de diapositiva"/>
          <p:cNvSpPr>
            <a:spLocks noGrp="1"/>
          </p:cNvSpPr>
          <p:nvPr>
            <p:ph type="sldNum" sz="quarter" idx="12"/>
          </p:nvPr>
        </p:nvSpPr>
        <p:spPr/>
        <p:txBody>
          <a:bodyPr/>
          <a:lstStyle/>
          <a:p>
            <a:pPr>
              <a:defRPr/>
            </a:pPr>
            <a:fld id="{BC55E66A-D490-4289-A82D-D5BE1E04162E}" type="slidenum">
              <a:rPr lang="es-ES" smtClean="0"/>
              <a:pPr>
                <a:defRPr/>
              </a:pPr>
              <a:t>19</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blinds(horizontal)">
                                      <p:cBhvr>
                                        <p:cTn id="12"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3 Rectángulo"/>
          <p:cNvSpPr>
            <a:spLocks noChangeArrowheads="1"/>
          </p:cNvSpPr>
          <p:nvPr/>
        </p:nvSpPr>
        <p:spPr bwMode="auto">
          <a:xfrm>
            <a:off x="900113" y="1758950"/>
            <a:ext cx="7704137" cy="1384995"/>
          </a:xfrm>
          <a:prstGeom prst="rect">
            <a:avLst/>
          </a:prstGeom>
          <a:noFill/>
          <a:ln w="9525">
            <a:noFill/>
            <a:miter lim="800000"/>
            <a:headEnd/>
            <a:tailEnd/>
          </a:ln>
        </p:spPr>
        <p:txBody>
          <a:bodyPr>
            <a:spAutoFit/>
          </a:bodyPr>
          <a:lstStyle/>
          <a:p>
            <a:pPr algn="just"/>
            <a:r>
              <a:rPr lang="es-ES" sz="2800" dirty="0" smtClean="0">
                <a:latin typeface="Arial" charset="0"/>
                <a:cs typeface="Arial" charset="0"/>
              </a:rPr>
              <a:t>“</a:t>
            </a:r>
            <a:r>
              <a:rPr lang="es-ES" sz="2800" b="1" i="1" dirty="0">
                <a:latin typeface="Arial" charset="0"/>
                <a:cs typeface="Arial" charset="0"/>
              </a:rPr>
              <a:t>Conjunto de principios y métodos que nos ayudan a tomar  decisiones frente a procesos de incertidumbre”.</a:t>
            </a:r>
            <a:endParaRPr lang="es-ES" sz="2800" dirty="0">
              <a:latin typeface="Arial" charset="0"/>
              <a:cs typeface="Arial" charset="0"/>
            </a:endParaRPr>
          </a:p>
        </p:txBody>
      </p:sp>
      <p:sp>
        <p:nvSpPr>
          <p:cNvPr id="3" name="1 Título"/>
          <p:cNvSpPr>
            <a:spLocks noGrp="1"/>
          </p:cNvSpPr>
          <p:nvPr>
            <p:ph type="title"/>
          </p:nvPr>
        </p:nvSpPr>
        <p:spPr>
          <a:xfrm>
            <a:off x="467544" y="485800"/>
            <a:ext cx="8466906"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1" algn="r">
              <a:defRPr/>
            </a:pPr>
            <a:r>
              <a:rPr lang="es-ES_tradnl" cap="all" dirty="0" smtClean="0">
                <a:ln w="0"/>
                <a:effectLst>
                  <a:reflection blurRad="12700" stA="50000" endPos="50000" dist="5000" dir="5400000" sy="-100000" rotWithShape="0"/>
                </a:effectLst>
              </a:rPr>
              <a:t>ESTADISTICA.</a:t>
            </a:r>
            <a:r>
              <a:rPr lang="es-ES" cap="all" dirty="0">
                <a:ln w="0"/>
                <a:effectLst>
                  <a:reflection blurRad="12700" stA="50000" endPos="50000" dist="5000" dir="5400000" sy="-100000" rotWithShape="0"/>
                </a:effectLst>
              </a:rPr>
              <a:t/>
            </a:r>
            <a:br>
              <a:rPr lang="es-ES" cap="all" dirty="0">
                <a:ln w="0"/>
                <a:effectLst>
                  <a:reflection blurRad="12700" stA="50000" endPos="50000" dist="5000" dir="5400000" sy="-100000" rotWithShape="0"/>
                </a:effectLst>
              </a:rPr>
            </a:br>
            <a:endParaRPr lang="es-ES" cap="all" dirty="0">
              <a:ln w="0"/>
              <a:effectLst>
                <a:reflection blurRad="12700" stA="50000" endPos="50000" dist="5000" dir="5400000" sy="-100000" rotWithShape="0"/>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476672"/>
            <a:ext cx="893445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1" algn="r">
              <a:defRPr/>
            </a:pPr>
            <a:r>
              <a:rPr lang="es-ES_tradnl" cap="all" dirty="0">
                <a:ln w="0"/>
                <a:effectLst>
                  <a:reflection blurRad="12700" stA="50000" endPos="50000" dist="5000" dir="5400000" sy="-100000" rotWithShape="0"/>
                </a:effectLst>
              </a:rPr>
              <a:t>OBJETIVOS DE LA ESTADISTICA</a:t>
            </a:r>
            <a:r>
              <a:rPr lang="es-ES" cap="all" dirty="0">
                <a:ln w="0"/>
                <a:effectLst>
                  <a:reflection blurRad="12700" stA="50000" endPos="50000" dist="5000" dir="5400000" sy="-100000" rotWithShape="0"/>
                </a:effectLst>
              </a:rPr>
              <a:t/>
            </a:r>
            <a:br>
              <a:rPr lang="es-ES" cap="all" dirty="0">
                <a:ln w="0"/>
                <a:effectLst>
                  <a:reflection blurRad="12700" stA="50000" endPos="50000" dist="5000" dir="5400000" sy="-100000" rotWithShape="0"/>
                </a:effectLst>
              </a:rPr>
            </a:br>
            <a:endParaRPr lang="es-ES" cap="all" dirty="0">
              <a:ln w="0"/>
              <a:effectLst>
                <a:reflection blurRad="12700" stA="50000" endPos="50000" dist="5000" dir="5400000" sy="-100000" rotWithShape="0"/>
              </a:effectLst>
            </a:endParaRPr>
          </a:p>
        </p:txBody>
      </p:sp>
      <p:sp>
        <p:nvSpPr>
          <p:cNvPr id="9219" name="2 Marcador de contenido"/>
          <p:cNvSpPr>
            <a:spLocks noGrp="1"/>
          </p:cNvSpPr>
          <p:nvPr>
            <p:ph idx="1"/>
          </p:nvPr>
        </p:nvSpPr>
        <p:spPr bwMode="auto">
          <a:xfrm>
            <a:off x="900113" y="1724025"/>
            <a:ext cx="7416800" cy="4800600"/>
          </a:xfrm>
          <a:noFill/>
          <a:ln>
            <a:miter lim="800000"/>
            <a:headEnd/>
            <a:tailEnd/>
          </a:ln>
        </p:spPr>
        <p:txBody>
          <a:bodyPr vert="horz" wrap="square" lIns="91440" tIns="45720" rIns="91440" bIns="45720" numCol="1" anchor="t" anchorCtr="0" compatLnSpc="1">
            <a:prstTxWarp prst="textNoShape">
              <a:avLst/>
            </a:prstTxWarp>
          </a:bodyPr>
          <a:lstStyle/>
          <a:p>
            <a:pPr lvl="1" algn="just">
              <a:buNone/>
            </a:pPr>
            <a:r>
              <a:rPr lang="es-ES" dirty="0" smtClean="0">
                <a:latin typeface="Arial" charset="0"/>
                <a:cs typeface="Arial" charset="0"/>
              </a:rPr>
              <a:t>1.-Describir cuantitativamente </a:t>
            </a:r>
            <a:r>
              <a:rPr lang="es-ES" dirty="0" smtClean="0">
                <a:latin typeface="Arial" charset="0"/>
                <a:cs typeface="Arial" charset="0"/>
              </a:rPr>
              <a:t>una serie de personas, lugares o cosas.</a:t>
            </a:r>
          </a:p>
          <a:p>
            <a:pPr lvl="1" algn="just">
              <a:buNone/>
            </a:pPr>
            <a:r>
              <a:rPr lang="es-ES" dirty="0" smtClean="0">
                <a:latin typeface="Arial" charset="0"/>
                <a:cs typeface="Arial" charset="0"/>
              </a:rPr>
              <a:t>2.-Dar </a:t>
            </a:r>
            <a:r>
              <a:rPr lang="es-ES" dirty="0" smtClean="0">
                <a:latin typeface="Arial" charset="0"/>
                <a:cs typeface="Arial" charset="0"/>
              </a:rPr>
              <a:t>información de lo que se puede concluir acerca de una población, por medio de la observación de una muestra.</a:t>
            </a:r>
          </a:p>
          <a:p>
            <a:pPr algn="just"/>
            <a:endParaRPr lang="es-ES" dirty="0" smtClean="0">
              <a:latin typeface="Arial" charset="0"/>
              <a:cs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3 Rectángulo"/>
          <p:cNvSpPr>
            <a:spLocks noChangeArrowheads="1"/>
          </p:cNvSpPr>
          <p:nvPr/>
        </p:nvSpPr>
        <p:spPr bwMode="auto">
          <a:xfrm>
            <a:off x="900113" y="1844675"/>
            <a:ext cx="7488237" cy="3970338"/>
          </a:xfrm>
          <a:prstGeom prst="rect">
            <a:avLst/>
          </a:prstGeom>
          <a:noFill/>
          <a:ln w="9525">
            <a:noFill/>
            <a:miter lim="800000"/>
            <a:headEnd/>
            <a:tailEnd/>
          </a:ln>
        </p:spPr>
        <p:txBody>
          <a:bodyPr>
            <a:spAutoFit/>
          </a:bodyPr>
          <a:lstStyle/>
          <a:p>
            <a:pPr algn="just"/>
            <a:r>
              <a:rPr lang="es-ES" sz="2800" dirty="0">
                <a:latin typeface="Arial" charset="0"/>
                <a:cs typeface="Arial" charset="0"/>
              </a:rPr>
              <a:t>Las actividades estadísticas encaminadas a lograr el primer objetivo se denomina </a:t>
            </a:r>
            <a:r>
              <a:rPr lang="es-ES" sz="2800" b="1" dirty="0">
                <a:solidFill>
                  <a:srgbClr val="FF0000"/>
                </a:solidFill>
                <a:latin typeface="Arial" charset="0"/>
                <a:cs typeface="Arial" charset="0"/>
              </a:rPr>
              <a:t>ESTADISTICA DESCRIPTIVA</a:t>
            </a:r>
            <a:r>
              <a:rPr lang="es-ES" sz="2800" dirty="0">
                <a:solidFill>
                  <a:srgbClr val="FF0000"/>
                </a:solidFill>
                <a:latin typeface="Arial" charset="0"/>
                <a:cs typeface="Arial" charset="0"/>
              </a:rPr>
              <a:t> </a:t>
            </a:r>
            <a:r>
              <a:rPr lang="es-ES" sz="2800" dirty="0">
                <a:latin typeface="Arial" charset="0"/>
                <a:cs typeface="Arial" charset="0"/>
              </a:rPr>
              <a:t>que es la que nos enseña a presentar lo datos sistemáticamente en cuadros o tablas y gráficos; así como el cálculo de resúmenes numéricos o Estadígrafos tales como frecuencias, promedios, varianza, porcentajes, etc., </a:t>
            </a:r>
          </a:p>
        </p:txBody>
      </p:sp>
      <p:sp>
        <p:nvSpPr>
          <p:cNvPr id="5" name="1 Título"/>
          <p:cNvSpPr>
            <a:spLocks noGrp="1"/>
          </p:cNvSpPr>
          <p:nvPr>
            <p:ph type="title"/>
          </p:nvPr>
        </p:nvSpPr>
        <p:spPr>
          <a:xfrm>
            <a:off x="179512" y="476672"/>
            <a:ext cx="893445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1" algn="r">
              <a:defRPr/>
            </a:pPr>
            <a:r>
              <a:rPr lang="es-ES_tradnl" cap="all" dirty="0">
                <a:ln w="0"/>
                <a:effectLst>
                  <a:reflection blurRad="12700" stA="50000" endPos="50000" dist="5000" dir="5400000" sy="-100000" rotWithShape="0"/>
                </a:effectLst>
              </a:rPr>
              <a:t>OBJETIVOS DE LA ESTADISTICA</a:t>
            </a:r>
            <a:r>
              <a:rPr lang="es-ES" cap="all" dirty="0">
                <a:ln w="0"/>
                <a:effectLst>
                  <a:reflection blurRad="12700" stA="50000" endPos="50000" dist="5000" dir="5400000" sy="-100000" rotWithShape="0"/>
                </a:effectLst>
              </a:rPr>
              <a:t/>
            </a:r>
            <a:br>
              <a:rPr lang="es-ES" cap="all" dirty="0">
                <a:ln w="0"/>
                <a:effectLst>
                  <a:reflection blurRad="12700" stA="50000" endPos="50000" dist="5000" dir="5400000" sy="-100000" rotWithShape="0"/>
                </a:effectLst>
              </a:rPr>
            </a:br>
            <a:endParaRPr lang="es-ES" cap="all" dirty="0">
              <a:ln w="0"/>
              <a:effectLst>
                <a:reflection blurRad="12700" stA="50000" endPos="50000" dist="5000" dir="5400000" sy="-100000" rotWithShape="0"/>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Marcador de contenido"/>
          <p:cNvSpPr>
            <a:spLocks noGrp="1"/>
          </p:cNvSpPr>
          <p:nvPr>
            <p:ph idx="1"/>
          </p:nvPr>
        </p:nvSpPr>
        <p:spPr bwMode="auto">
          <a:xfrm>
            <a:off x="827088" y="1581150"/>
            <a:ext cx="7499350" cy="4800600"/>
          </a:xfrm>
          <a:noFill/>
          <a:ln>
            <a:miter lim="800000"/>
            <a:headEnd/>
            <a:tailEnd/>
          </a:ln>
        </p:spPr>
        <p:txBody>
          <a:bodyPr vert="horz" wrap="square" lIns="91440" tIns="45720" rIns="91440" bIns="45720" numCol="1" anchor="t" anchorCtr="0" compatLnSpc="1">
            <a:prstTxWarp prst="textNoShape">
              <a:avLst/>
            </a:prstTxWarp>
          </a:bodyPr>
          <a:lstStyle/>
          <a:p>
            <a:pPr marL="0" indent="0" algn="just">
              <a:buFont typeface="Arial" charset="0"/>
              <a:buNone/>
            </a:pPr>
            <a:r>
              <a:rPr lang="es-ES" sz="2800" smtClean="0">
                <a:latin typeface="Arial" charset="0"/>
                <a:cs typeface="Arial" charset="0"/>
              </a:rPr>
              <a:t>Las actividades estadísticas encaminadas a alcanzar el segundo objetivo se denomina </a:t>
            </a:r>
            <a:r>
              <a:rPr lang="es-ES" sz="2800" b="1" smtClean="0">
                <a:solidFill>
                  <a:srgbClr val="FF0000"/>
                </a:solidFill>
                <a:latin typeface="Arial" charset="0"/>
                <a:cs typeface="Arial" charset="0"/>
              </a:rPr>
              <a:t>ESTADISTICA INFERENCIAL</a:t>
            </a:r>
            <a:r>
              <a:rPr lang="es-ES" sz="2800" smtClean="0">
                <a:latin typeface="Arial" charset="0"/>
                <a:cs typeface="Arial" charset="0"/>
              </a:rPr>
              <a:t>; que proporciona una metodología para llegar a conclusiones o toma de decisiones respecto a una población siguiendo un razonamiento derivado de los resultados de datos numéricos observados en una muestra de la población en estudio. </a:t>
            </a:r>
          </a:p>
        </p:txBody>
      </p:sp>
      <p:sp>
        <p:nvSpPr>
          <p:cNvPr id="4" name="1 Título"/>
          <p:cNvSpPr>
            <a:spLocks noGrp="1"/>
          </p:cNvSpPr>
          <p:nvPr>
            <p:ph type="title"/>
          </p:nvPr>
        </p:nvSpPr>
        <p:spPr>
          <a:xfrm>
            <a:off x="179512" y="476672"/>
            <a:ext cx="8934450"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1" algn="r">
              <a:defRPr/>
            </a:pPr>
            <a:r>
              <a:rPr lang="es-ES_tradnl" cap="all" dirty="0">
                <a:ln w="0"/>
                <a:effectLst>
                  <a:reflection blurRad="12700" stA="50000" endPos="50000" dist="5000" dir="5400000" sy="-100000" rotWithShape="0"/>
                </a:effectLst>
              </a:rPr>
              <a:t>OBJETIVOS DE LA ESTADISTICA</a:t>
            </a:r>
            <a:r>
              <a:rPr lang="es-ES" cap="all" dirty="0">
                <a:ln w="0"/>
                <a:effectLst>
                  <a:reflection blurRad="12700" stA="50000" endPos="50000" dist="5000" dir="5400000" sy="-100000" rotWithShape="0"/>
                </a:effectLst>
              </a:rPr>
              <a:t/>
            </a:r>
            <a:br>
              <a:rPr lang="es-ES" cap="all" dirty="0">
                <a:ln w="0"/>
                <a:effectLst>
                  <a:reflection blurRad="12700" stA="50000" endPos="50000" dist="5000" dir="5400000" sy="-100000" rotWithShape="0"/>
                </a:effectLst>
              </a:rPr>
            </a:br>
            <a:endParaRPr lang="es-ES" cap="all" dirty="0">
              <a:ln w="0"/>
              <a:effectLst>
                <a:reflection blurRad="12700" stA="50000" endPos="50000" dist="5000" dir="5400000" sy="-100000" rotWithShape="0"/>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87450" y="492125"/>
            <a:ext cx="7756525" cy="633413"/>
          </a:xfrm>
        </p:spPr>
        <p:txBody>
          <a:bodyPr>
            <a:normAutofit fontScale="90000"/>
          </a:bodyPr>
          <a:lstStyle/>
          <a:p>
            <a:pPr algn="r" eaLnBrk="1" fontAlgn="auto" hangingPunct="1">
              <a:spcAft>
                <a:spcPts val="0"/>
              </a:spcAft>
              <a:defRPr/>
            </a:pPr>
            <a:r>
              <a:rPr lang="es-ES" dirty="0" smtClean="0">
                <a:effectLst>
                  <a:outerShdw blurRad="38100" dist="38100" dir="2700000" algn="tl">
                    <a:srgbClr val="000000">
                      <a:alpha val="43137"/>
                    </a:srgbClr>
                  </a:outerShdw>
                </a:effectLst>
              </a:rPr>
              <a:t>FRECUENCIAS.</a:t>
            </a:r>
            <a:r>
              <a:rPr lang="es-ES" dirty="0" smtClean="0"/>
              <a:t/>
            </a:r>
            <a:br>
              <a:rPr lang="es-ES" dirty="0" smtClean="0"/>
            </a:br>
            <a:endParaRPr lang="es-ES" dirty="0"/>
          </a:p>
        </p:txBody>
      </p:sp>
      <p:sp>
        <p:nvSpPr>
          <p:cNvPr id="13315" name="2 Marcador de contenido"/>
          <p:cNvSpPr>
            <a:spLocks noGrp="1"/>
          </p:cNvSpPr>
          <p:nvPr>
            <p:ph idx="1"/>
          </p:nvPr>
        </p:nvSpPr>
        <p:spPr bwMode="auto">
          <a:xfrm>
            <a:off x="900113" y="1628775"/>
            <a:ext cx="7385050" cy="4691063"/>
          </a:xfrm>
          <a:noFill/>
          <a:ln>
            <a:miter lim="800000"/>
            <a:headEnd/>
            <a:tailEnd/>
          </a:ln>
        </p:spPr>
        <p:txBody>
          <a:bodyPr vert="horz" wrap="square" lIns="91440" tIns="45720" rIns="91440" bIns="45720" numCol="1" anchor="t" anchorCtr="0" compatLnSpc="1">
            <a:prstTxWarp prst="textNoShape">
              <a:avLst/>
            </a:prstTxWarp>
          </a:bodyPr>
          <a:lstStyle/>
          <a:p>
            <a:pPr marL="0" indent="0" algn="just" eaLnBrk="1" hangingPunct="1">
              <a:buFont typeface="Arial" charset="0"/>
              <a:buNone/>
            </a:pPr>
            <a:r>
              <a:rPr lang="es-ES" sz="2800" dirty="0" smtClean="0">
                <a:latin typeface="Arial" charset="0"/>
                <a:cs typeface="Arial" charset="0"/>
              </a:rPr>
              <a:t>Cuando se reúne gran cantidad de datos primarios es útil </a:t>
            </a:r>
            <a:r>
              <a:rPr lang="es-ES" sz="2800" b="1" i="1" dirty="0" smtClean="0">
                <a:latin typeface="Arial" charset="0"/>
                <a:cs typeface="Arial" charset="0"/>
              </a:rPr>
              <a:t>distribuirlos en clases </a:t>
            </a:r>
            <a:r>
              <a:rPr lang="es-ES" sz="2800" dirty="0" smtClean="0">
                <a:latin typeface="Arial" charset="0"/>
                <a:cs typeface="Arial" charset="0"/>
              </a:rPr>
              <a:t>y </a:t>
            </a:r>
            <a:r>
              <a:rPr lang="es-ES" sz="2800" dirty="0" smtClean="0">
                <a:latin typeface="Arial" charset="0"/>
                <a:cs typeface="Arial" charset="0"/>
              </a:rPr>
              <a:t>determinar las </a:t>
            </a:r>
            <a:r>
              <a:rPr lang="es-ES" sz="2800" b="1" i="1" dirty="0" smtClean="0">
                <a:latin typeface="Arial" charset="0"/>
                <a:cs typeface="Arial" charset="0"/>
              </a:rPr>
              <a:t>frecuencias de las clases</a:t>
            </a:r>
            <a:r>
              <a:rPr lang="es-ES" sz="2800" dirty="0" smtClean="0">
                <a:latin typeface="Arial" charset="0"/>
                <a:cs typeface="Arial" charset="0"/>
              </a:rPr>
              <a:t>, o sea, el número de elementos que pertenecen a una </a:t>
            </a:r>
            <a:r>
              <a:rPr lang="es-ES" sz="2800" dirty="0" smtClean="0">
                <a:latin typeface="Arial" charset="0"/>
                <a:cs typeface="Arial" charset="0"/>
              </a:rPr>
              <a:t>clase.</a:t>
            </a:r>
          </a:p>
          <a:p>
            <a:pPr marL="0" indent="0" algn="just" eaLnBrk="1" hangingPunct="1">
              <a:buFont typeface="Arial" charset="0"/>
              <a:buNone/>
            </a:pPr>
            <a:r>
              <a:rPr lang="es-ES" sz="2800" dirty="0" smtClean="0">
                <a:latin typeface="Arial" charset="0"/>
                <a:cs typeface="Arial" charset="0"/>
              </a:rPr>
              <a:t>El </a:t>
            </a:r>
            <a:r>
              <a:rPr lang="es-ES" sz="2800" dirty="0" smtClean="0">
                <a:latin typeface="Arial" charset="0"/>
                <a:cs typeface="Arial" charset="0"/>
              </a:rPr>
              <a:t>ordenamiento tabular de los datos por clases conjuntamente con las frecuencias de clases se denomina </a:t>
            </a:r>
            <a:r>
              <a:rPr lang="es-ES" sz="2800" b="1" i="1" dirty="0" smtClean="0">
                <a:latin typeface="Arial" charset="0"/>
                <a:cs typeface="Arial" charset="0"/>
              </a:rPr>
              <a:t>distribución de frecuencias</a:t>
            </a:r>
            <a:endParaRPr lang="es-ES" sz="2800"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2 Marcador de contenido"/>
          <p:cNvSpPr>
            <a:spLocks noGrp="1"/>
          </p:cNvSpPr>
          <p:nvPr>
            <p:ph idx="1"/>
          </p:nvPr>
        </p:nvSpPr>
        <p:spPr bwMode="auto">
          <a:xfrm>
            <a:off x="900113" y="1447800"/>
            <a:ext cx="7499350" cy="4800600"/>
          </a:xfrm>
          <a:noFill/>
          <a:ln>
            <a:miter lim="800000"/>
            <a:headEnd/>
            <a:tailEnd/>
          </a:ln>
        </p:spPr>
        <p:txBody>
          <a:bodyPr vert="horz" wrap="square" lIns="91440" tIns="45720" rIns="91440" bIns="45720" numCol="1" anchor="t" anchorCtr="0" compatLnSpc="1">
            <a:prstTxWarp prst="textNoShape">
              <a:avLst/>
            </a:prstTxWarp>
          </a:bodyPr>
          <a:lstStyle/>
          <a:p>
            <a:pPr algn="just" eaLnBrk="1" hangingPunct="1"/>
            <a:r>
              <a:rPr lang="es-ES" sz="2800" b="1" i="1" dirty="0" smtClean="0">
                <a:latin typeface="Arial" charset="0"/>
                <a:cs typeface="Arial" charset="0"/>
              </a:rPr>
              <a:t>Frecuencias absolutas :</a:t>
            </a:r>
            <a:r>
              <a:rPr lang="es-ES" sz="2800" dirty="0" smtClean="0">
                <a:latin typeface="Arial" charset="0"/>
                <a:cs typeface="Arial" charset="0"/>
              </a:rPr>
              <a:t> es el número de veces que aparece en la muestra </a:t>
            </a:r>
            <a:r>
              <a:rPr lang="es-ES" sz="2800" dirty="0" smtClean="0">
                <a:latin typeface="Arial" charset="0"/>
                <a:cs typeface="Arial" charset="0"/>
              </a:rPr>
              <a:t>un valor de la </a:t>
            </a:r>
            <a:r>
              <a:rPr lang="es-ES" sz="2800" dirty="0" smtClean="0">
                <a:latin typeface="Arial" charset="0"/>
                <a:cs typeface="Arial" charset="0"/>
              </a:rPr>
              <a:t>variable y se representa por </a:t>
            </a:r>
            <a:r>
              <a:rPr lang="es-ES" sz="2800" b="1" i="1" dirty="0" smtClean="0">
                <a:latin typeface="Arial" charset="0"/>
                <a:cs typeface="Arial" charset="0"/>
              </a:rPr>
              <a:t>fi.</a:t>
            </a:r>
            <a:r>
              <a:rPr lang="es-ES" sz="2800" dirty="0" smtClean="0">
                <a:latin typeface="Arial" charset="0"/>
                <a:cs typeface="Arial" charset="0"/>
              </a:rPr>
              <a:t> </a:t>
            </a:r>
          </a:p>
          <a:p>
            <a:pPr algn="just" eaLnBrk="1" hangingPunct="1"/>
            <a:r>
              <a:rPr lang="es-ES" sz="2800" b="1" i="1" dirty="0" smtClean="0">
                <a:latin typeface="Arial" charset="0"/>
                <a:cs typeface="Arial" charset="0"/>
              </a:rPr>
              <a:t>Frecuencias relativas: </a:t>
            </a:r>
            <a:r>
              <a:rPr lang="es-ES" sz="2800" dirty="0" smtClean="0">
                <a:latin typeface="Arial" charset="0"/>
                <a:cs typeface="Arial" charset="0"/>
              </a:rPr>
              <a:t>es el cociente entre la frecuencia absoluta y el tamaño de la muestra. La denotaremos por </a:t>
            </a:r>
            <a:r>
              <a:rPr lang="es-ES" sz="2800" b="1" i="1" dirty="0" err="1" smtClean="0">
                <a:latin typeface="Arial" charset="0"/>
                <a:cs typeface="Arial" charset="0"/>
              </a:rPr>
              <a:t>hi</a:t>
            </a:r>
            <a:r>
              <a:rPr lang="es-ES" sz="2800" dirty="0" smtClean="0">
                <a:latin typeface="Arial" charset="0"/>
                <a:cs typeface="Arial" charset="0"/>
              </a:rPr>
              <a:t> </a:t>
            </a:r>
            <a:endParaRPr lang="es-ES" sz="2800" dirty="0" smtClean="0">
              <a:latin typeface="Arial" charset="0"/>
              <a:cs typeface="Arial" charset="0"/>
            </a:endParaRPr>
          </a:p>
          <a:p>
            <a:pPr algn="just" eaLnBrk="1" hangingPunct="1">
              <a:buNone/>
            </a:pPr>
            <a:r>
              <a:rPr lang="es-ES" sz="2800" i="1" dirty="0" smtClean="0">
                <a:solidFill>
                  <a:schemeClr val="accent3">
                    <a:lumMod val="75000"/>
                  </a:schemeClr>
                </a:solidFill>
                <a:latin typeface="Arial" pitchFamily="34" charset="0"/>
                <a:cs typeface="Arial" pitchFamily="34" charset="0"/>
              </a:rPr>
              <a:t>                            (</a:t>
            </a:r>
            <a:r>
              <a:rPr lang="es-ES" sz="2800" b="1" i="1" dirty="0" err="1" smtClean="0">
                <a:solidFill>
                  <a:schemeClr val="accent3">
                    <a:lumMod val="75000"/>
                  </a:schemeClr>
                </a:solidFill>
                <a:latin typeface="Arial" pitchFamily="34" charset="0"/>
                <a:cs typeface="Arial" pitchFamily="34" charset="0"/>
              </a:rPr>
              <a:t>hi</a:t>
            </a:r>
            <a:r>
              <a:rPr lang="es-ES" sz="2800" b="1" i="1" dirty="0" smtClean="0">
                <a:solidFill>
                  <a:schemeClr val="accent3">
                    <a:lumMod val="75000"/>
                  </a:schemeClr>
                </a:solidFill>
                <a:latin typeface="Arial" pitchFamily="34" charset="0"/>
                <a:cs typeface="Arial" pitchFamily="34" charset="0"/>
              </a:rPr>
              <a:t>=fi/n)</a:t>
            </a:r>
            <a:r>
              <a:rPr lang="es-ES" sz="2800" b="1" i="1" dirty="0" smtClean="0">
                <a:latin typeface="Arial" pitchFamily="34" charset="0"/>
                <a:cs typeface="Arial" pitchFamily="34" charset="0"/>
              </a:rPr>
              <a:t>.</a:t>
            </a:r>
            <a:endParaRPr lang="es-ES" sz="2800" dirty="0" smtClean="0">
              <a:latin typeface="Arial" charset="0"/>
              <a:cs typeface="Arial" charset="0"/>
            </a:endParaRPr>
          </a:p>
          <a:p>
            <a:pPr algn="just" eaLnBrk="1" hangingPunct="1"/>
            <a:endParaRPr lang="es-ES" sz="2800" dirty="0" smtClean="0">
              <a:latin typeface="Arial" charset="0"/>
              <a:cs typeface="Arial" charset="0"/>
            </a:endParaRPr>
          </a:p>
        </p:txBody>
      </p:sp>
      <p:sp>
        <p:nvSpPr>
          <p:cNvPr id="6" name="1 Título"/>
          <p:cNvSpPr>
            <a:spLocks noGrp="1"/>
          </p:cNvSpPr>
          <p:nvPr>
            <p:ph type="title"/>
          </p:nvPr>
        </p:nvSpPr>
        <p:spPr>
          <a:xfrm>
            <a:off x="1187450" y="492125"/>
            <a:ext cx="7756525" cy="633413"/>
          </a:xfrm>
        </p:spPr>
        <p:txBody>
          <a:bodyPr>
            <a:normAutofit fontScale="90000"/>
          </a:bodyPr>
          <a:lstStyle/>
          <a:p>
            <a:pPr algn="r" eaLnBrk="1" fontAlgn="auto" hangingPunct="1">
              <a:spcAft>
                <a:spcPts val="0"/>
              </a:spcAft>
              <a:defRPr/>
            </a:pPr>
            <a:r>
              <a:rPr lang="es-ES" dirty="0" smtClean="0">
                <a:effectLst>
                  <a:outerShdw blurRad="38100" dist="38100" dir="2700000" algn="tl">
                    <a:srgbClr val="000000">
                      <a:alpha val="43137"/>
                    </a:srgbClr>
                  </a:outerShdw>
                </a:effectLst>
              </a:rPr>
              <a:t>FRECUENCIAS.</a:t>
            </a:r>
            <a:r>
              <a:rPr lang="es-ES" dirty="0" smtClean="0"/>
              <a:t/>
            </a:r>
            <a:br>
              <a:rPr lang="es-ES" dirty="0" smtClean="0"/>
            </a:br>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2 Marcador de contenido"/>
          <p:cNvSpPr>
            <a:spLocks noGrp="1"/>
          </p:cNvSpPr>
          <p:nvPr>
            <p:ph idx="1"/>
          </p:nvPr>
        </p:nvSpPr>
        <p:spPr>
          <a:xfrm>
            <a:off x="900113" y="1652588"/>
            <a:ext cx="7499350" cy="4800600"/>
          </a:xfrm>
        </p:spPr>
        <p:txBody>
          <a:bodyPr/>
          <a:lstStyle/>
          <a:p>
            <a:pPr marL="0" indent="0" algn="just">
              <a:buFont typeface="Arial" pitchFamily="34" charset="0"/>
              <a:buNone/>
              <a:defRPr/>
            </a:pPr>
            <a:r>
              <a:rPr lang="es-ES" sz="2800" dirty="0" smtClean="0">
                <a:latin typeface="Arial" pitchFamily="34" charset="0"/>
                <a:cs typeface="Arial" pitchFamily="34" charset="0"/>
              </a:rPr>
              <a:t>Por tanto, llamaremos </a:t>
            </a:r>
            <a:r>
              <a:rPr lang="es-ES" sz="2800" b="1" i="1" dirty="0" smtClean="0">
                <a:latin typeface="Arial" pitchFamily="34" charset="0"/>
                <a:cs typeface="Arial" pitchFamily="34" charset="0"/>
              </a:rPr>
              <a:t>distribución de frecuencias</a:t>
            </a:r>
            <a:r>
              <a:rPr lang="es-ES" sz="2800" dirty="0" smtClean="0">
                <a:latin typeface="Arial" pitchFamily="34" charset="0"/>
                <a:cs typeface="Arial" pitchFamily="34" charset="0"/>
              </a:rPr>
              <a:t> a un agrupamiento de datos en </a:t>
            </a:r>
            <a:r>
              <a:rPr lang="es-ES" sz="2800" b="1" i="1" dirty="0" smtClean="0">
                <a:latin typeface="Arial" pitchFamily="34" charset="0"/>
                <a:cs typeface="Arial" pitchFamily="34" charset="0"/>
              </a:rPr>
              <a:t>clases</a:t>
            </a:r>
            <a:r>
              <a:rPr lang="es-ES" sz="2800" dirty="0" smtClean="0">
                <a:latin typeface="Arial" pitchFamily="34" charset="0"/>
                <a:cs typeface="Arial" pitchFamily="34" charset="0"/>
              </a:rPr>
              <a:t> acompañada de sus frecuencias: </a:t>
            </a:r>
            <a:r>
              <a:rPr lang="es-ES" sz="2800" b="1" i="1" dirty="0" smtClean="0">
                <a:latin typeface="Arial" pitchFamily="34" charset="0"/>
                <a:cs typeface="Arial" pitchFamily="34" charset="0"/>
              </a:rPr>
              <a:t>frecuencias absolutas, frecuencias relativa o frecuencia porcentuales.</a:t>
            </a:r>
            <a:r>
              <a:rPr lang="es-ES" sz="2800" dirty="0" smtClean="0">
                <a:latin typeface="Arial" pitchFamily="34" charset="0"/>
                <a:cs typeface="Arial" pitchFamily="34" charset="0"/>
              </a:rPr>
              <a:t> </a:t>
            </a:r>
          </a:p>
          <a:p>
            <a:pPr marL="0" indent="0" algn="just">
              <a:buFont typeface="Arial" pitchFamily="34" charset="0"/>
              <a:buNone/>
              <a:defRPr/>
            </a:pPr>
            <a:r>
              <a:rPr lang="es-ES" sz="2800" dirty="0" smtClean="0">
                <a:latin typeface="Arial" pitchFamily="34" charset="0"/>
                <a:cs typeface="Arial" pitchFamily="34" charset="0"/>
              </a:rPr>
              <a:t>Las distribuciones de frecuencias varían en dependencia si corresponden a una </a:t>
            </a:r>
            <a:r>
              <a:rPr lang="es-ES" sz="2800" b="1" i="1" dirty="0" smtClean="0">
                <a:latin typeface="Arial" pitchFamily="34" charset="0"/>
                <a:cs typeface="Arial" pitchFamily="34" charset="0"/>
              </a:rPr>
              <a:t>variable discreta</a:t>
            </a:r>
            <a:r>
              <a:rPr lang="es-ES" sz="2800" dirty="0" smtClean="0">
                <a:latin typeface="Arial" pitchFamily="34" charset="0"/>
                <a:cs typeface="Arial" pitchFamily="34" charset="0"/>
              </a:rPr>
              <a:t> o a una </a:t>
            </a:r>
            <a:r>
              <a:rPr lang="es-ES" sz="2800" b="1" i="1" dirty="0" smtClean="0">
                <a:latin typeface="Arial" pitchFamily="34" charset="0"/>
                <a:cs typeface="Arial" pitchFamily="34" charset="0"/>
              </a:rPr>
              <a:t>variable continua.</a:t>
            </a:r>
            <a:endParaRPr lang="es-ES" sz="2800" dirty="0" smtClean="0">
              <a:latin typeface="Arial" pitchFamily="34" charset="0"/>
              <a:cs typeface="Arial" pitchFamily="34" charset="0"/>
            </a:endParaRPr>
          </a:p>
          <a:p>
            <a:pPr algn="just">
              <a:buFont typeface="Arial" pitchFamily="34" charset="0"/>
              <a:buNone/>
              <a:defRPr/>
            </a:pPr>
            <a:endParaRPr lang="es-ES" sz="2800" dirty="0" smtClean="0">
              <a:latin typeface="Arial" pitchFamily="34" charset="0"/>
              <a:cs typeface="Arial" pitchFamily="34" charset="0"/>
            </a:endParaRPr>
          </a:p>
        </p:txBody>
      </p:sp>
      <p:sp>
        <p:nvSpPr>
          <p:cNvPr id="4" name="1 Título"/>
          <p:cNvSpPr>
            <a:spLocks noGrp="1"/>
          </p:cNvSpPr>
          <p:nvPr>
            <p:ph type="title"/>
          </p:nvPr>
        </p:nvSpPr>
        <p:spPr>
          <a:xfrm>
            <a:off x="0" y="485775"/>
            <a:ext cx="8934450" cy="1143000"/>
          </a:xfrm>
        </p:spPr>
        <p:txBody>
          <a:bodyPr>
            <a:normAutofit fontScale="90000"/>
          </a:bodyPr>
          <a:lstStyle/>
          <a:p>
            <a:pPr eaLnBrk="1" fontAlgn="auto" hangingPunct="1">
              <a:spcAft>
                <a:spcPts val="0"/>
              </a:spcAft>
              <a:defRPr/>
            </a:pPr>
            <a:r>
              <a:rPr lang="es-ES" dirty="0" smtClean="0"/>
              <a:t>Tabla de distribución de frecuencias</a:t>
            </a:r>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title"/>
          </p:nvPr>
        </p:nvSpPr>
        <p:spPr bwMode="auto">
          <a:xfrm>
            <a:off x="1435100" y="485775"/>
            <a:ext cx="749935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s-ES" smtClean="0"/>
              <a:t>Representaciones Gráficas </a:t>
            </a:r>
            <a:br>
              <a:rPr lang="es-ES" smtClean="0"/>
            </a:br>
            <a:endParaRPr lang="es-ES" smtClean="0"/>
          </a:p>
        </p:txBody>
      </p:sp>
      <p:sp>
        <p:nvSpPr>
          <p:cNvPr id="3" name="2 Marcador de contenido"/>
          <p:cNvSpPr>
            <a:spLocks noGrp="1"/>
          </p:cNvSpPr>
          <p:nvPr>
            <p:ph idx="1"/>
          </p:nvPr>
        </p:nvSpPr>
        <p:spPr>
          <a:xfrm>
            <a:off x="900113" y="1447800"/>
            <a:ext cx="7499350" cy="4800600"/>
          </a:xfrm>
        </p:spPr>
        <p:txBody>
          <a:bodyPr>
            <a:normAutofit/>
          </a:bodyPr>
          <a:lstStyle/>
          <a:p>
            <a:pPr marL="82550" indent="0" algn="just" eaLnBrk="1" fontAlgn="auto" hangingPunct="1">
              <a:spcAft>
                <a:spcPts val="0"/>
              </a:spcAft>
              <a:buFont typeface="Arial" pitchFamily="34" charset="0"/>
              <a:buNone/>
              <a:defRPr/>
            </a:pPr>
            <a:r>
              <a:rPr lang="es-ES" sz="2800" b="1" i="1" dirty="0" smtClean="0">
                <a:latin typeface="Arial" pitchFamily="34" charset="0"/>
                <a:cs typeface="Arial" pitchFamily="34" charset="0"/>
              </a:rPr>
              <a:t>Los Cuadros estadísticos: </a:t>
            </a:r>
            <a:r>
              <a:rPr lang="es-ES" sz="2800" dirty="0" smtClean="0">
                <a:latin typeface="Arial" pitchFamily="34" charset="0"/>
                <a:cs typeface="Arial" pitchFamily="34" charset="0"/>
              </a:rPr>
              <a:t>La estadística es una disciplina qué nos enseña a organizar los datos recogidos para poder analizar sus características y posteriormente inferir, a partir de las muestras tomadas, las características de la población investigada. Los cuadros o tablas corresponden a arreglos sistemáticos de los datos por filas y columnas y son un buen complemento del texto en los informes </a:t>
            </a:r>
          </a:p>
          <a:p>
            <a:pPr marL="365760" indent="-283464" algn="just" eaLnBrk="1" fontAlgn="auto" hangingPunct="1">
              <a:spcAft>
                <a:spcPts val="0"/>
              </a:spcAft>
              <a:buFont typeface="Arial" pitchFamily="34" charset="0"/>
              <a:buNone/>
              <a:defRPr/>
            </a:pPr>
            <a:endParaRPr lang="es-E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1262</TotalTime>
  <Words>768</Words>
  <Application>Microsoft Office PowerPoint</Application>
  <PresentationFormat>Presentación en pantalla (4:3)</PresentationFormat>
  <Paragraphs>43</Paragraphs>
  <Slides>19</Slides>
  <Notes>0</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Tema di Office</vt:lpstr>
      <vt:lpstr>Diapositiva 1</vt:lpstr>
      <vt:lpstr>ESTADISTICA. </vt:lpstr>
      <vt:lpstr>OBJETIVOS DE LA ESTADISTICA </vt:lpstr>
      <vt:lpstr>OBJETIVOS DE LA ESTADISTICA </vt:lpstr>
      <vt:lpstr>OBJETIVOS DE LA ESTADISTICA </vt:lpstr>
      <vt:lpstr>FRECUENCIAS. </vt:lpstr>
      <vt:lpstr>FRECUENCIAS. </vt:lpstr>
      <vt:lpstr>Tabla de distribución de frecuencias</vt:lpstr>
      <vt:lpstr>Representaciones Gráficas  </vt:lpstr>
      <vt:lpstr>Representaciones Gráficas  </vt:lpstr>
      <vt:lpstr>Representaciones Gráficas  </vt:lpstr>
      <vt:lpstr>Histogramas de frecuencias: </vt:lpstr>
      <vt:lpstr>Histogramas de frecuencias: </vt:lpstr>
      <vt:lpstr>Histogramas de frecuencias: </vt:lpstr>
      <vt:lpstr>Polígono de frecuencias </vt:lpstr>
      <vt:lpstr>Histogramas de frecuencias: </vt:lpstr>
      <vt:lpstr>Histogramas de frecuencias: </vt:lpstr>
      <vt:lpstr>Ojivas</vt:lpstr>
      <vt:lpstr>Diapositiva 19</vt:lpstr>
    </vt:vector>
  </TitlesOfParts>
  <Company>UNIVERSIDAD DEL CAUCA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METODOLOGIA DE LA INVESTIGACION</dc:title>
  <dc:creator>DEPARTAMENTO DE VIAS F.I.C.</dc:creator>
  <cp:lastModifiedBy>erik</cp:lastModifiedBy>
  <cp:revision>106</cp:revision>
  <dcterms:created xsi:type="dcterms:W3CDTF">2001-11-09T19:59:32Z</dcterms:created>
  <dcterms:modified xsi:type="dcterms:W3CDTF">2009-11-09T12:54:14Z</dcterms:modified>
</cp:coreProperties>
</file>